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707C78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2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08FF71-774D-41F6-95D9-B178CF0A3031}"/>
              </a:ext>
            </a:extLst>
          </p:cNvPr>
          <p:cNvGrpSpPr/>
          <p:nvPr userDrawn="1"/>
        </p:nvGrpSpPr>
        <p:grpSpPr>
          <a:xfrm>
            <a:off x="-6306" y="6472378"/>
            <a:ext cx="9144000" cy="420687"/>
            <a:chOff x="-6306" y="6472378"/>
            <a:chExt cx="9144000" cy="4206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B930A5-0E50-4FC4-A1EB-FD43780563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6306" y="6488253"/>
              <a:ext cx="9144000" cy="363537"/>
            </a:xfrm>
            <a:prstGeom prst="rect">
              <a:avLst/>
            </a:prstGeom>
            <a:solidFill>
              <a:srgbClr val="FFC000"/>
            </a:solidFill>
            <a:ln w="12700" algn="ctr">
              <a:solidFill>
                <a:srgbClr val="FFC000"/>
              </a:solidFill>
              <a:miter lim="800000"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1pPr>
              <a:lvl2pPr marL="742950" indent="-28575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2pPr>
              <a:lvl3pPr marL="11430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3pPr>
              <a:lvl4pPr marL="1600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4pPr>
              <a:lvl5pPr marL="20574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Calibri" panose="020F0502020204030204" pitchFamily="34" charset="0"/>
                  <a:ea typeface="+mn-ea"/>
                  <a:cs typeface="Noto Sans CJK SC Regular" charset="0"/>
                </a:defRPr>
              </a:lvl9pPr>
            </a:lstStyle>
            <a:p>
              <a:pPr algn="ctr" defTabSz="914400" eaLnBrk="1" hangingPunct="1"/>
              <a:endPara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D78D65-6AF1-4480-BA1B-F3612220D89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0267" y="6472378"/>
              <a:ext cx="715927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997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9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1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3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6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6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D97E54-44A3-40BC-B31D-D647CAAFCC18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678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8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microsoft.com/office/2007/relationships/media" Target="../media/media8.mp4"/><Relationship Id="rId5" Type="http://schemas.openxmlformats.org/officeDocument/2006/relationships/video" Target="../media/media7.mp4"/><Relationship Id="rId10" Type="http://schemas.openxmlformats.org/officeDocument/2006/relationships/image" Target="../media/image25.png"/><Relationship Id="rId4" Type="http://schemas.microsoft.com/office/2007/relationships/media" Target="../media/media7.mp4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5174"/>
            <a:ext cx="9144000" cy="23876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143000" y="3713163"/>
            <a:ext cx="6858000" cy="41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DED03-3A75-404B-ABA2-0B6996154314}"/>
              </a:ext>
            </a:extLst>
          </p:cNvPr>
          <p:cNvSpPr txBox="1"/>
          <p:nvPr/>
        </p:nvSpPr>
        <p:spPr>
          <a:xfrm>
            <a:off x="4335505" y="4427956"/>
            <a:ext cx="30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cience and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ngineering of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utonomous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D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ecision-making 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ystems (</a:t>
            </a:r>
            <a:r>
              <a:rPr lang="en-US" sz="1600" b="1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SEADS</a:t>
            </a:r>
            <a:r>
              <a:rPr lang="en-US" sz="1600" b="0" i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) Lab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18" y="445091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6790"/>
            <a:ext cx="7886700" cy="604566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/>
              <a:t>Remote Teammate Localization (</a:t>
            </a:r>
            <a:r>
              <a:rPr lang="en-US" sz="2800" b="1" i="1" dirty="0" err="1"/>
              <a:t>ReTLo</a:t>
            </a:r>
            <a:r>
              <a:rPr lang="en-US" sz="2800" b="1" i="1" dirty="0"/>
              <a:t>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6F7EB6-37E3-4E2E-912C-6C0A73AEA083}"/>
              </a:ext>
            </a:extLst>
          </p:cNvPr>
          <p:cNvGrpSpPr/>
          <p:nvPr/>
        </p:nvGrpSpPr>
        <p:grpSpPr>
          <a:xfrm>
            <a:off x="3289615" y="1475851"/>
            <a:ext cx="2564770" cy="3420000"/>
            <a:chOff x="4507855" y="1393301"/>
            <a:chExt cx="2564770" cy="3420000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2513735A-618B-49B7-926E-2EE15957AB0C}"/>
                </a:ext>
              </a:extLst>
            </p:cNvPr>
            <p:cNvSpPr/>
            <p:nvPr/>
          </p:nvSpPr>
          <p:spPr>
            <a:xfrm>
              <a:off x="5503892" y="1393301"/>
              <a:ext cx="1568733" cy="3420000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7852FA04-E63E-412D-A482-2F3D3A1D02F4}"/>
                </a:ext>
              </a:extLst>
            </p:cNvPr>
            <p:cNvSpPr/>
            <p:nvPr/>
          </p:nvSpPr>
          <p:spPr>
            <a:xfrm>
              <a:off x="4507855" y="1393301"/>
              <a:ext cx="2288987" cy="3420000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4850887" y="3199052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244929" y="2162986"/>
              <a:ext cx="1536289" cy="112575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2732FF-9A24-4E19-AFBA-6749107DD23E}"/>
                </a:ext>
              </a:extLst>
            </p:cNvPr>
            <p:cNvSpPr/>
            <p:nvPr/>
          </p:nvSpPr>
          <p:spPr>
            <a:xfrm>
              <a:off x="5062538" y="2400300"/>
              <a:ext cx="1107165" cy="1876425"/>
            </a:xfrm>
            <a:custGeom>
              <a:avLst/>
              <a:gdLst>
                <a:gd name="connsiteX0" fmla="*/ 0 w 1107165"/>
                <a:gd name="connsiteY0" fmla="*/ 1876425 h 1876425"/>
                <a:gd name="connsiteX1" fmla="*/ 642937 w 1107165"/>
                <a:gd name="connsiteY1" fmla="*/ 1157288 h 1876425"/>
                <a:gd name="connsiteX2" fmla="*/ 647700 w 1107165"/>
                <a:gd name="connsiteY2" fmla="*/ 600075 h 1876425"/>
                <a:gd name="connsiteX3" fmla="*/ 1066800 w 1107165"/>
                <a:gd name="connsiteY3" fmla="*/ 271463 h 1876425"/>
                <a:gd name="connsiteX4" fmla="*/ 1090612 w 1107165"/>
                <a:gd name="connsiteY4" fmla="*/ 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7165" h="1876425">
                  <a:moveTo>
                    <a:pt x="0" y="1876425"/>
                  </a:moveTo>
                  <a:cubicBezTo>
                    <a:pt x="267493" y="1623219"/>
                    <a:pt x="534987" y="1370013"/>
                    <a:pt x="642937" y="1157288"/>
                  </a:cubicBezTo>
                  <a:cubicBezTo>
                    <a:pt x="750887" y="944563"/>
                    <a:pt x="577056" y="747712"/>
                    <a:pt x="647700" y="600075"/>
                  </a:cubicBezTo>
                  <a:cubicBezTo>
                    <a:pt x="718344" y="452438"/>
                    <a:pt x="992981" y="371475"/>
                    <a:pt x="1066800" y="271463"/>
                  </a:cubicBezTo>
                  <a:cubicBezTo>
                    <a:pt x="1140619" y="171451"/>
                    <a:pt x="1090612" y="60325"/>
                    <a:pt x="1090612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4939888" y="4045521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5572848" y="3480284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5622106" y="2924657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D11C66B0-66DE-414D-B997-18570C0206DD}"/>
                </a:ext>
              </a:extLst>
            </p:cNvPr>
            <p:cNvSpPr/>
            <p:nvPr/>
          </p:nvSpPr>
          <p:spPr>
            <a:xfrm>
              <a:off x="6089633" y="2363511"/>
              <a:ext cx="118872" cy="82296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20130E20-FBBD-4D54-90E8-A1985C0240D0}"/>
                </a:ext>
              </a:extLst>
            </p:cNvPr>
            <p:cNvSpPr/>
            <p:nvPr/>
          </p:nvSpPr>
          <p:spPr>
            <a:xfrm>
              <a:off x="6049938" y="2629204"/>
              <a:ext cx="137160" cy="91440"/>
            </a:xfrm>
            <a:prstGeom prst="can">
              <a:avLst>
                <a:gd name="adj" fmla="val 50000"/>
              </a:avLst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4596125" y="4006013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97CDE4-9F1F-4ADB-8F11-9BA44EA76925}"/>
                </a:ext>
              </a:extLst>
            </p:cNvPr>
            <p:cNvSpPr txBox="1"/>
            <p:nvPr/>
          </p:nvSpPr>
          <p:spPr>
            <a:xfrm>
              <a:off x="6173796" y="2278929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i="1" dirty="0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5851088" y="3420131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5768733" y="2842633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F2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AEE4F7-C4DB-4691-AAD1-F20B3C56378C}"/>
                </a:ext>
              </a:extLst>
            </p:cNvPr>
            <p:cNvSpPr txBox="1"/>
            <p:nvPr/>
          </p:nvSpPr>
          <p:spPr>
            <a:xfrm>
              <a:off x="6190242" y="2554882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3B55C8-BA27-431E-A558-227D1A66B145}"/>
              </a:ext>
            </a:extLst>
          </p:cNvPr>
          <p:cNvGrpSpPr/>
          <p:nvPr/>
        </p:nvGrpSpPr>
        <p:grpSpPr>
          <a:xfrm>
            <a:off x="628650" y="4776834"/>
            <a:ext cx="3326667" cy="817918"/>
            <a:chOff x="1338950" y="5132434"/>
            <a:chExt cx="3141116" cy="817918"/>
          </a:xfrm>
        </p:grpSpPr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09B08902-66FD-4517-A2EC-429F47B3C701}"/>
                </a:ext>
              </a:extLst>
            </p:cNvPr>
            <p:cNvSpPr/>
            <p:nvPr/>
          </p:nvSpPr>
          <p:spPr>
            <a:xfrm rot="10800000">
              <a:off x="1338950" y="5132434"/>
              <a:ext cx="3141116" cy="817918"/>
            </a:xfrm>
            <a:prstGeom prst="wedgeRectCallout">
              <a:avLst>
                <a:gd name="adj1" fmla="val -43576"/>
                <a:gd name="adj2" fmla="val 88758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796889-44E0-4780-A5DF-CB22083C0CC3}"/>
                </a:ext>
              </a:extLst>
            </p:cNvPr>
            <p:cNvSpPr txBox="1"/>
            <p:nvPr/>
          </p:nvSpPr>
          <p:spPr>
            <a:xfrm>
              <a:off x="1381865" y="5222206"/>
              <a:ext cx="3022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Could I infer where </a:t>
              </a:r>
              <a:r>
                <a:rPr lang="en-US" b="1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of  </a:t>
              </a:r>
            </a:p>
            <a:p>
              <a:r>
                <a:rPr lang="en-US" b="1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remote teammates</a:t>
              </a:r>
              <a:r>
                <a:rPr lang="en-US" i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are?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133C1-5754-4ABF-8781-B0D323B61A10}"/>
              </a:ext>
            </a:extLst>
          </p:cNvPr>
          <p:cNvGrpSpPr/>
          <p:nvPr/>
        </p:nvGrpSpPr>
        <p:grpSpPr>
          <a:xfrm>
            <a:off x="4116254" y="4764190"/>
            <a:ext cx="3395796" cy="817918"/>
            <a:chOff x="1338950" y="5132434"/>
            <a:chExt cx="3141116" cy="817918"/>
          </a:xfrm>
        </p:grpSpPr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3517B3FC-9770-43D5-B1BD-65A5D012508D}"/>
                </a:ext>
              </a:extLst>
            </p:cNvPr>
            <p:cNvSpPr/>
            <p:nvPr/>
          </p:nvSpPr>
          <p:spPr>
            <a:xfrm rot="10800000">
              <a:off x="1338950" y="5132434"/>
              <a:ext cx="3141116" cy="817918"/>
            </a:xfrm>
            <a:prstGeom prst="wedgeRectCallout">
              <a:avLst>
                <a:gd name="adj1" fmla="val 49507"/>
                <a:gd name="adj2" fmla="val 88758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2AD74A-B1A9-4B47-8146-C6EED08E6D73}"/>
                </a:ext>
              </a:extLst>
            </p:cNvPr>
            <p:cNvSpPr txBox="1"/>
            <p:nvPr/>
          </p:nvSpPr>
          <p:spPr>
            <a:xfrm>
              <a:off x="1381865" y="5222206"/>
              <a:ext cx="3022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I only know about </a:t>
              </a:r>
              <a:r>
                <a:rPr lang="en-US" b="1" i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nearest neighbor</a:t>
              </a:r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b="1" i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F3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though ..</a:t>
              </a:r>
            </a:p>
          </p:txBody>
        </p:sp>
      </p:grpSp>
      <p:sp>
        <p:nvSpPr>
          <p:cNvPr id="44" name="Arrow: Up 43">
            <a:extLst>
              <a:ext uri="{FF2B5EF4-FFF2-40B4-BE49-F238E27FC236}">
                <a16:creationId xmlns:a16="http://schemas.microsoft.com/office/drawing/2014/main" id="{175BB9BB-3852-4D80-B627-446511B2BF77}"/>
              </a:ext>
            </a:extLst>
          </p:cNvPr>
          <p:cNvSpPr/>
          <p:nvPr/>
        </p:nvSpPr>
        <p:spPr>
          <a:xfrm rot="781904">
            <a:off x="4928655" y="1993530"/>
            <a:ext cx="185724" cy="319739"/>
          </a:xfrm>
          <a:prstGeom prst="upArrow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  <a:scene3d>
            <a:camera prst="orthographicFront">
              <a:rot lat="1859999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6790"/>
            <a:ext cx="7886700" cy="604566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/>
              <a:t>Remote Teammate Localization (</a:t>
            </a:r>
            <a:r>
              <a:rPr lang="en-US" sz="2800" b="1" i="1" dirty="0" err="1"/>
              <a:t>ReTLo</a:t>
            </a:r>
            <a:r>
              <a:rPr lang="en-US" sz="2800" b="1" i="1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CF2B14-A4E2-4C08-99A7-E610564FF7F8}"/>
              </a:ext>
            </a:extLst>
          </p:cNvPr>
          <p:cNvGrpSpPr/>
          <p:nvPr/>
        </p:nvGrpSpPr>
        <p:grpSpPr>
          <a:xfrm>
            <a:off x="3289615" y="1475851"/>
            <a:ext cx="2564770" cy="3420000"/>
            <a:chOff x="3289615" y="1475851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3289615" y="1475851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4928655" y="1993530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46BD9-5CD4-4BA4-931D-FBCF1EDE33F4}"/>
              </a:ext>
            </a:extLst>
          </p:cNvPr>
          <p:cNvGrpSpPr/>
          <p:nvPr/>
        </p:nvGrpSpPr>
        <p:grpSpPr>
          <a:xfrm>
            <a:off x="1101432" y="1519529"/>
            <a:ext cx="5707769" cy="3324978"/>
            <a:chOff x="1144355" y="1183043"/>
            <a:chExt cx="5707769" cy="3324978"/>
          </a:xfrm>
        </p:grpSpPr>
        <p:sp>
          <p:nvSpPr>
            <p:cNvPr id="29" name="Rectangle: Diagonal Corners Rounded 28">
              <a:extLst>
                <a:ext uri="{FF2B5EF4-FFF2-40B4-BE49-F238E27FC236}">
                  <a16:creationId xmlns:a16="http://schemas.microsoft.com/office/drawing/2014/main" id="{8F619941-45DE-4F1A-8AF1-D19027BBA5B2}"/>
                </a:ext>
              </a:extLst>
            </p:cNvPr>
            <p:cNvSpPr/>
            <p:nvPr/>
          </p:nvSpPr>
          <p:spPr>
            <a:xfrm>
              <a:off x="1177076" y="2743569"/>
              <a:ext cx="3373417" cy="1764452"/>
            </a:xfrm>
            <a:prstGeom prst="round2DiagRect">
              <a:avLst>
                <a:gd name="adj1" fmla="val 8667"/>
                <a:gd name="adj2" fmla="val 0"/>
              </a:avLst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C2C7050-4C4C-4909-8208-8277E41C6D7E}"/>
                </a:ext>
              </a:extLst>
            </p:cNvPr>
            <p:cNvSpPr/>
            <p:nvPr/>
          </p:nvSpPr>
          <p:spPr>
            <a:xfrm>
              <a:off x="1728255" y="1403122"/>
              <a:ext cx="116993" cy="581025"/>
            </a:xfrm>
            <a:custGeom>
              <a:avLst/>
              <a:gdLst>
                <a:gd name="connsiteX0" fmla="*/ 0 w 107914"/>
                <a:gd name="connsiteY0" fmla="*/ 579828 h 579828"/>
                <a:gd name="connsiteX1" fmla="*/ 104775 w 107914"/>
                <a:gd name="connsiteY1" fmla="*/ 255978 h 579828"/>
                <a:gd name="connsiteX2" fmla="*/ 95250 w 107914"/>
                <a:gd name="connsiteY2" fmla="*/ 3566 h 57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14" h="579828">
                  <a:moveTo>
                    <a:pt x="0" y="579828"/>
                  </a:moveTo>
                  <a:cubicBezTo>
                    <a:pt x="44450" y="465925"/>
                    <a:pt x="88900" y="352022"/>
                    <a:pt x="104775" y="255978"/>
                  </a:cubicBezTo>
                  <a:cubicBezTo>
                    <a:pt x="120650" y="159934"/>
                    <a:pt x="69850" y="-28184"/>
                    <a:pt x="95250" y="3566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E1BCEA-A342-4A4E-BD70-8DFBC091CCAA}"/>
                </a:ext>
              </a:extLst>
            </p:cNvPr>
            <p:cNvSpPr/>
            <p:nvPr/>
          </p:nvSpPr>
          <p:spPr>
            <a:xfrm>
              <a:off x="1580237" y="1409472"/>
              <a:ext cx="143257" cy="581025"/>
            </a:xfrm>
            <a:custGeom>
              <a:avLst/>
              <a:gdLst>
                <a:gd name="connsiteX0" fmla="*/ 143257 w 143257"/>
                <a:gd name="connsiteY0" fmla="*/ 581025 h 581025"/>
                <a:gd name="connsiteX1" fmla="*/ 382 w 143257"/>
                <a:gd name="connsiteY1" fmla="*/ 314325 h 581025"/>
                <a:gd name="connsiteX2" fmla="*/ 100394 w 143257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257" h="581025">
                  <a:moveTo>
                    <a:pt x="143257" y="581025"/>
                  </a:moveTo>
                  <a:cubicBezTo>
                    <a:pt x="75391" y="496093"/>
                    <a:pt x="7526" y="411162"/>
                    <a:pt x="382" y="314325"/>
                  </a:cubicBezTo>
                  <a:cubicBezTo>
                    <a:pt x="-6762" y="217488"/>
                    <a:pt x="88488" y="15081"/>
                    <a:pt x="100394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/>
            <p:nvPr/>
          </p:nvCxnSpPr>
          <p:spPr>
            <a:xfrm flipH="1" flipV="1">
              <a:off x="4659087" y="1404619"/>
              <a:ext cx="957886" cy="96933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FA8B46D-DCED-429A-96F3-2C1B48C99AFB}"/>
                </a:ext>
              </a:extLst>
            </p:cNvPr>
            <p:cNvGrpSpPr/>
            <p:nvPr/>
          </p:nvGrpSpPr>
          <p:grpSpPr>
            <a:xfrm>
              <a:off x="1227877" y="1404619"/>
              <a:ext cx="978444" cy="1086185"/>
              <a:chOff x="4668206" y="981937"/>
              <a:chExt cx="978444" cy="108618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81F6FDD-A005-48E3-8847-D35CF1E1E1E2}"/>
                  </a:ext>
                </a:extLst>
              </p:cNvPr>
              <p:cNvGrpSpPr/>
              <p:nvPr/>
            </p:nvGrpSpPr>
            <p:grpSpPr>
              <a:xfrm>
                <a:off x="4762818" y="981937"/>
                <a:ext cx="795556" cy="786389"/>
                <a:chOff x="649013" y="2552863"/>
                <a:chExt cx="795556" cy="786389"/>
              </a:xfrm>
            </p:grpSpPr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7330F9DE-610C-49F8-AC20-D1779248ACBC}"/>
                    </a:ext>
                  </a:extLst>
                </p:cNvPr>
                <p:cNvSpPr/>
                <p:nvPr/>
              </p:nvSpPr>
              <p:spPr>
                <a:xfrm>
                  <a:off x="982134" y="3071839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93F2EE89-2185-4C31-8222-74852113CE5F}"/>
                    </a:ext>
                  </a:extLst>
                </p:cNvPr>
                <p:cNvSpPr/>
                <p:nvPr/>
              </p:nvSpPr>
              <p:spPr>
                <a:xfrm>
                  <a:off x="851590" y="2812821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C39722D-6994-4C29-944D-33DA1F038090}"/>
                    </a:ext>
                  </a:extLst>
                </p:cNvPr>
                <p:cNvSpPr/>
                <p:nvPr/>
              </p:nvSpPr>
              <p:spPr>
                <a:xfrm>
                  <a:off x="649013" y="2552863"/>
                  <a:ext cx="795556" cy="78638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447D563-E6FF-46C3-95DD-7B5F8D8A4537}"/>
                      </a:ext>
                    </a:extLst>
                  </p:cNvPr>
                  <p:cNvSpPr txBox="1"/>
                  <p:nvPr/>
                </p:nvSpPr>
                <p:spPr>
                  <a:xfrm>
                    <a:off x="4668206" y="1729568"/>
                    <a:ext cx="97844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pc="-15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spc="-15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4DAE835-79DD-4BBD-B35D-E543E4A8FA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8206" y="1729568"/>
                    <a:ext cx="978444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666522F0-D6C7-4494-932D-EDDDB060EF1B}"/>
                  </a:ext>
                </a:extLst>
              </p:cNvPr>
              <p:cNvSpPr/>
              <p:nvPr/>
            </p:nvSpPr>
            <p:spPr>
              <a:xfrm>
                <a:off x="5215014" y="1166556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99FDA3-807A-4BA3-970C-F0768B45DCEB}"/>
                  </a:ext>
                </a:extLst>
              </p:cNvPr>
              <p:cNvCxnSpPr>
                <a:cxnSpLocks/>
                <a:stCxn id="48" idx="6"/>
                <a:endCxn id="45" idx="3"/>
              </p:cNvCxnSpPr>
              <p:nvPr/>
            </p:nvCxnSpPr>
            <p:spPr>
              <a:xfrm flipV="1">
                <a:off x="5082389" y="1266417"/>
                <a:ext cx="149758" cy="339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4A41EF-FDE9-4993-9993-135A5AC4304E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118045" y="1797814"/>
              <a:ext cx="226161" cy="0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3436241" y="1805987"/>
              <a:ext cx="1114252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59A0C7D-99BB-4E9D-983C-4A51A3AB8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695" y="2462470"/>
              <a:ext cx="0" cy="271965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219247" y="170919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38843E-02CD-491E-807F-3E6D0B1E1D7F}"/>
                    </a:ext>
                  </a:extLst>
                </p:cNvPr>
                <p:cNvSpPr txBox="1"/>
                <p:nvPr/>
              </p:nvSpPr>
              <p:spPr>
                <a:xfrm>
                  <a:off x="1308081" y="4098574"/>
                  <a:ext cx="79898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38843E-02CD-491E-807F-3E6D0B1E1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081" y="4098574"/>
                  <a:ext cx="798989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90A356-5B51-47C1-82F5-775FFE7D4A7F}"/>
                    </a:ext>
                  </a:extLst>
                </p:cNvPr>
                <p:cNvSpPr txBox="1"/>
                <p:nvPr/>
              </p:nvSpPr>
              <p:spPr>
                <a:xfrm>
                  <a:off x="2635959" y="4098574"/>
                  <a:ext cx="8080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290A356-5B51-47C1-82F5-775FFE7D4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959" y="4098574"/>
                  <a:ext cx="808064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47C706-B75B-4210-9386-2A3DB77981C9}"/>
                    </a:ext>
                  </a:extLst>
                </p:cNvPr>
                <p:cNvSpPr txBox="1"/>
                <p:nvPr/>
              </p:nvSpPr>
              <p:spPr>
                <a:xfrm>
                  <a:off x="3636915" y="4098574"/>
                  <a:ext cx="8080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pc="-150" smtClean="0">
                            <a:latin typeface="Cambria Math" panose="02040503050406030204" pitchFamily="18" charset="0"/>
                          </a:rPr>
                          <m:t>−2)</m:t>
                        </m:r>
                      </m:oMath>
                    </m:oMathPara>
                  </a14:m>
                  <a:endParaRPr lang="en-US" sz="1600" spc="-15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47C706-B75B-4210-9386-2A3DB7798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915" y="4098574"/>
                  <a:ext cx="80806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0B9156-7293-4675-86EB-A1BB8FCF71D6}"/>
                </a:ext>
              </a:extLst>
            </p:cNvPr>
            <p:cNvSpPr txBox="1"/>
            <p:nvPr/>
          </p:nvSpPr>
          <p:spPr>
            <a:xfrm>
              <a:off x="2132295" y="3052269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41D200-F628-4DFD-8AD8-91035FDB7C98}"/>
                </a:ext>
              </a:extLst>
            </p:cNvPr>
            <p:cNvSpPr/>
            <p:nvPr/>
          </p:nvSpPr>
          <p:spPr>
            <a:xfrm>
              <a:off x="1661124" y="2901722"/>
              <a:ext cx="257632" cy="1022350"/>
            </a:xfrm>
            <a:custGeom>
              <a:avLst/>
              <a:gdLst>
                <a:gd name="connsiteX0" fmla="*/ 22682 w 257632"/>
                <a:gd name="connsiteY0" fmla="*/ 1022350 h 1022350"/>
                <a:gd name="connsiteX1" fmla="*/ 130632 w 257632"/>
                <a:gd name="connsiteY1" fmla="*/ 781050 h 1022350"/>
                <a:gd name="connsiteX2" fmla="*/ 16332 w 257632"/>
                <a:gd name="connsiteY2" fmla="*/ 565150 h 1022350"/>
                <a:gd name="connsiteX3" fmla="*/ 16332 w 257632"/>
                <a:gd name="connsiteY3" fmla="*/ 304800 h 1022350"/>
                <a:gd name="connsiteX4" fmla="*/ 162382 w 257632"/>
                <a:gd name="connsiteY4" fmla="*/ 82550 h 1022350"/>
                <a:gd name="connsiteX5" fmla="*/ 257632 w 257632"/>
                <a:gd name="connsiteY5" fmla="*/ 0 h 10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32" h="1022350">
                  <a:moveTo>
                    <a:pt x="22682" y="1022350"/>
                  </a:moveTo>
                  <a:cubicBezTo>
                    <a:pt x="77186" y="939800"/>
                    <a:pt x="131690" y="857250"/>
                    <a:pt x="130632" y="781050"/>
                  </a:cubicBezTo>
                  <a:cubicBezTo>
                    <a:pt x="129574" y="704850"/>
                    <a:pt x="35382" y="644525"/>
                    <a:pt x="16332" y="565150"/>
                  </a:cubicBezTo>
                  <a:cubicBezTo>
                    <a:pt x="-2718" y="485775"/>
                    <a:pt x="-8010" y="385233"/>
                    <a:pt x="16332" y="304800"/>
                  </a:cubicBezTo>
                  <a:cubicBezTo>
                    <a:pt x="40674" y="224367"/>
                    <a:pt x="122165" y="133350"/>
                    <a:pt x="162382" y="82550"/>
                  </a:cubicBezTo>
                  <a:cubicBezTo>
                    <a:pt x="202599" y="31750"/>
                    <a:pt x="230115" y="15875"/>
                    <a:pt x="257632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7DA2564-297A-48C1-B230-D81B831F71A4}"/>
                </a:ext>
              </a:extLst>
            </p:cNvPr>
            <p:cNvGrpSpPr/>
            <p:nvPr/>
          </p:nvGrpSpPr>
          <p:grpSpPr>
            <a:xfrm>
              <a:off x="2814243" y="2326226"/>
              <a:ext cx="987643" cy="136498"/>
              <a:chOff x="393192" y="1608318"/>
              <a:chExt cx="987643" cy="136498"/>
            </a:xfrm>
          </p:grpSpPr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7B75E8FF-4937-4AD5-8470-19BD0E61B392}"/>
                  </a:ext>
                </a:extLst>
              </p:cNvPr>
              <p:cNvSpPr/>
              <p:nvPr/>
            </p:nvSpPr>
            <p:spPr>
              <a:xfrm>
                <a:off x="393192" y="1608434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C25C71FD-1D07-4392-AD0E-5BEF3ECDE759}"/>
                  </a:ext>
                </a:extLst>
              </p:cNvPr>
              <p:cNvSpPr/>
              <p:nvPr/>
            </p:nvSpPr>
            <p:spPr>
              <a:xfrm>
                <a:off x="477472" y="1608434"/>
                <a:ext cx="114296" cy="136244"/>
              </a:xfrm>
              <a:prstGeom prst="cub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85E03820-6FB2-4797-AD9C-2329E5F72E5D}"/>
                  </a:ext>
                </a:extLst>
              </p:cNvPr>
              <p:cNvSpPr/>
              <p:nvPr/>
            </p:nvSpPr>
            <p:spPr>
              <a:xfrm>
                <a:off x="565373" y="1608434"/>
                <a:ext cx="114296" cy="136244"/>
              </a:xfrm>
              <a:prstGeom prst="cube">
                <a:avLst/>
              </a:prstGeom>
              <a:solidFill>
                <a:srgbClr val="FFC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5B20BB36-F8A0-45BA-9D5B-A11D889BCC83}"/>
                  </a:ext>
                </a:extLst>
              </p:cNvPr>
              <p:cNvSpPr/>
              <p:nvPr/>
            </p:nvSpPr>
            <p:spPr>
              <a:xfrm>
                <a:off x="653273" y="1608434"/>
                <a:ext cx="114296" cy="136244"/>
              </a:xfrm>
              <a:prstGeom prst="cube">
                <a:avLst/>
              </a:prstGeom>
              <a:solidFill>
                <a:srgbClr val="FFFF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DDFE2B61-18F5-4500-9F28-95B988941557}"/>
                  </a:ext>
                </a:extLst>
              </p:cNvPr>
              <p:cNvSpPr/>
              <p:nvPr/>
            </p:nvSpPr>
            <p:spPr>
              <a:xfrm>
                <a:off x="737553" y="1608318"/>
                <a:ext cx="303822" cy="136244"/>
              </a:xfrm>
              <a:prstGeom prst="cube">
                <a:avLst>
                  <a:gd name="adj" fmla="val 19407"/>
                </a:avLst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. . . </a:t>
                </a:r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E0FE5E02-DFC4-478E-BABF-65AF66F25F7E}"/>
                  </a:ext>
                </a:extLst>
              </p:cNvPr>
              <p:cNvSpPr/>
              <p:nvPr/>
            </p:nvSpPr>
            <p:spPr>
              <a:xfrm>
                <a:off x="1013460" y="1608318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FE765F00-BF6E-4811-95AD-F8C448BBE40A}"/>
                  </a:ext>
                </a:extLst>
              </p:cNvPr>
              <p:cNvSpPr/>
              <p:nvPr/>
            </p:nvSpPr>
            <p:spPr>
              <a:xfrm>
                <a:off x="1096420" y="1608318"/>
                <a:ext cx="114296" cy="136244"/>
              </a:xfrm>
              <a:prstGeom prst="cube">
                <a:avLst/>
              </a:prstGeom>
              <a:solidFill>
                <a:srgbClr val="0B45FD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2F03D2F5-426E-4FEC-860F-913CC855E52E}"/>
                  </a:ext>
                </a:extLst>
              </p:cNvPr>
              <p:cNvSpPr/>
              <p:nvPr/>
            </p:nvSpPr>
            <p:spPr>
              <a:xfrm>
                <a:off x="1182432" y="1608572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74F5692E-8922-4754-85D6-BA648B034FAA}"/>
                  </a:ext>
                </a:extLst>
              </p:cNvPr>
              <p:cNvSpPr/>
              <p:nvPr/>
            </p:nvSpPr>
            <p:spPr>
              <a:xfrm>
                <a:off x="1266539" y="1608566"/>
                <a:ext cx="114296" cy="136244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32AA18-837A-44D2-8016-14266F79CACC}"/>
                </a:ext>
              </a:extLst>
            </p:cNvPr>
            <p:cNvGrpSpPr/>
            <p:nvPr/>
          </p:nvGrpSpPr>
          <p:grpSpPr>
            <a:xfrm>
              <a:off x="2358709" y="1363517"/>
              <a:ext cx="115619" cy="821691"/>
              <a:chOff x="6140262" y="824112"/>
              <a:chExt cx="115619" cy="821691"/>
            </a:xfrm>
          </p:grpSpPr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9E76FA3A-BE90-40B9-B889-2B530A1870C3}"/>
                  </a:ext>
                </a:extLst>
              </p:cNvPr>
              <p:cNvSpPr/>
              <p:nvPr/>
            </p:nvSpPr>
            <p:spPr>
              <a:xfrm>
                <a:off x="6140331" y="1509559"/>
                <a:ext cx="114296" cy="136244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5D5D484B-3F9A-43D7-907A-F12113B66D8E}"/>
                  </a:ext>
                </a:extLst>
              </p:cNvPr>
              <p:cNvSpPr/>
              <p:nvPr/>
            </p:nvSpPr>
            <p:spPr>
              <a:xfrm>
                <a:off x="6140331" y="1409672"/>
                <a:ext cx="114296" cy="136244"/>
              </a:xfrm>
              <a:prstGeom prst="cub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F1E2D99B-919E-412B-A548-6F419C00B3FF}"/>
                  </a:ext>
                </a:extLst>
              </p:cNvPr>
              <p:cNvSpPr/>
              <p:nvPr/>
            </p:nvSpPr>
            <p:spPr>
              <a:xfrm>
                <a:off x="6140331" y="1310848"/>
                <a:ext cx="114296" cy="136244"/>
              </a:xfrm>
              <a:prstGeom prst="cube">
                <a:avLst/>
              </a:prstGeom>
              <a:solidFill>
                <a:srgbClr val="FFFF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101439BE-DC8D-4FF4-BA77-54973883DE18}"/>
                  </a:ext>
                </a:extLst>
              </p:cNvPr>
              <p:cNvSpPr/>
              <p:nvPr/>
            </p:nvSpPr>
            <p:spPr>
              <a:xfrm>
                <a:off x="6140262" y="1130685"/>
                <a:ext cx="114296" cy="210170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eaVert" lIns="0" tIns="0" rIns="0" bIns="0" rtlCol="0" anchor="ctr"/>
              <a:lstStyle/>
              <a:p>
                <a:pPr algn="ctr"/>
                <a:r>
                  <a:rPr lang="en-US" sz="500" dirty="0"/>
                  <a:t>…</a:t>
                </a: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633BBBEF-7535-4BE4-9B29-7D4D8460AC30}"/>
                  </a:ext>
                </a:extLst>
              </p:cNvPr>
              <p:cNvSpPr/>
              <p:nvPr/>
            </p:nvSpPr>
            <p:spPr>
              <a:xfrm>
                <a:off x="6141585" y="1022823"/>
                <a:ext cx="114296" cy="136244"/>
              </a:xfrm>
              <a:prstGeom prst="cube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E8DA18DC-2D9E-4688-A743-3F44D0617AB1}"/>
                  </a:ext>
                </a:extLst>
              </p:cNvPr>
              <p:cNvSpPr/>
              <p:nvPr/>
            </p:nvSpPr>
            <p:spPr>
              <a:xfrm>
                <a:off x="6141585" y="922936"/>
                <a:ext cx="114296" cy="136244"/>
              </a:xfrm>
              <a:prstGeom prst="cube">
                <a:avLst/>
              </a:prstGeom>
              <a:solidFill>
                <a:schemeClr val="accent1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A412EA06-3315-4235-8083-0F6C04A40FB8}"/>
                  </a:ext>
                </a:extLst>
              </p:cNvPr>
              <p:cNvSpPr/>
              <p:nvPr/>
            </p:nvSpPr>
            <p:spPr>
              <a:xfrm>
                <a:off x="6141585" y="824112"/>
                <a:ext cx="114296" cy="136244"/>
              </a:xfrm>
              <a:prstGeom prst="cube">
                <a:avLst/>
              </a:prstGeom>
              <a:solidFill>
                <a:srgbClr val="FFC000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78031" y="1805987"/>
              <a:ext cx="74121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V="1">
              <a:off x="3323735" y="1926192"/>
              <a:ext cx="4009" cy="40003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4659087" y="140461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FD6E505-8C33-4B86-86DA-5B3514F87E8B}"/>
                </a:ext>
              </a:extLst>
            </p:cNvPr>
            <p:cNvSpPr txBox="1"/>
            <p:nvPr/>
          </p:nvSpPr>
          <p:spPr>
            <a:xfrm>
              <a:off x="5094807" y="1456572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155438" y="1702809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69B6B86-E5F0-42C0-893C-8C01930CCA96}"/>
                </a:ext>
              </a:extLst>
            </p:cNvPr>
            <p:cNvSpPr txBox="1"/>
            <p:nvPr/>
          </p:nvSpPr>
          <p:spPr>
            <a:xfrm>
              <a:off x="4964444" y="1894885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F2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107CE27-A86D-4F04-9CAC-84C2D6349E84}"/>
                </a:ext>
              </a:extLst>
            </p:cNvPr>
            <p:cNvGrpSpPr/>
            <p:nvPr/>
          </p:nvGrpSpPr>
          <p:grpSpPr>
            <a:xfrm>
              <a:off x="1311515" y="2847624"/>
              <a:ext cx="795556" cy="1289708"/>
              <a:chOff x="1240609" y="2652278"/>
              <a:chExt cx="795556" cy="12897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F91087E-489C-46B4-992E-3B299C93710C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B46BFAC-A116-4E9F-B7D7-ECFF3B49B289}"/>
                  </a:ext>
                </a:extLst>
              </p:cNvPr>
              <p:cNvSpPr txBox="1"/>
              <p:nvPr/>
            </p:nvSpPr>
            <p:spPr>
              <a:xfrm>
                <a:off x="1757885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985E08-7846-407E-9AD0-0510F9049A7F}"/>
                  </a:ext>
                </a:extLst>
              </p:cNvPr>
              <p:cNvSpPr txBox="1"/>
              <p:nvPr/>
            </p:nvSpPr>
            <p:spPr>
              <a:xfrm>
                <a:off x="1622538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C025CCB-7281-4054-8D3B-DB6E99E593D2}"/>
                  </a:ext>
                </a:extLst>
              </p:cNvPr>
              <p:cNvSpPr txBox="1"/>
              <p:nvPr/>
            </p:nvSpPr>
            <p:spPr>
              <a:xfrm>
                <a:off x="1591219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9889F0-36A9-448F-B584-B1BC914328FC}"/>
                  </a:ext>
                </a:extLst>
              </p:cNvPr>
              <p:cNvSpPr txBox="1"/>
              <p:nvPr/>
            </p:nvSpPr>
            <p:spPr>
              <a:xfrm>
                <a:off x="1714718" y="3345710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5F54C5A-2599-4930-8EE5-D9838FFC1E51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49B8A0BC-3839-4C33-AABD-0C9F45C287CD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FA9D1629-0F09-42C9-87A1-F5EE8746E439}"/>
                  </a:ext>
                </a:extLst>
              </p:cNvPr>
              <p:cNvSpPr/>
              <p:nvPr/>
            </p:nvSpPr>
            <p:spPr>
              <a:xfrm>
                <a:off x="1659938" y="3407936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FFCD5385-CBAA-4409-B5FF-EF5256C5C65B}"/>
                  </a:ext>
                </a:extLst>
              </p:cNvPr>
              <p:cNvSpPr/>
              <p:nvPr/>
            </p:nvSpPr>
            <p:spPr>
              <a:xfrm>
                <a:off x="1528091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F7E271A4-71AC-4815-AB2D-0BFA26AA4CF4}"/>
                  </a:ext>
                </a:extLst>
              </p:cNvPr>
              <p:cNvSpPr/>
              <p:nvPr/>
            </p:nvSpPr>
            <p:spPr>
              <a:xfrm>
                <a:off x="1540669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5AD2F80A-BDC1-4400-85C8-C968CF237636}"/>
                  </a:ext>
                </a:extLst>
              </p:cNvPr>
              <p:cNvSpPr/>
              <p:nvPr/>
            </p:nvSpPr>
            <p:spPr>
              <a:xfrm>
                <a:off x="1691899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8D45A9-633D-47A8-AB67-417C298A335C}"/>
                </a:ext>
              </a:extLst>
            </p:cNvPr>
            <p:cNvSpPr/>
            <p:nvPr/>
          </p:nvSpPr>
          <p:spPr>
            <a:xfrm>
              <a:off x="3966229" y="2889022"/>
              <a:ext cx="162327" cy="1038225"/>
            </a:xfrm>
            <a:custGeom>
              <a:avLst/>
              <a:gdLst>
                <a:gd name="connsiteX0" fmla="*/ 44852 w 162327"/>
                <a:gd name="connsiteY0" fmla="*/ 1038225 h 1038225"/>
                <a:gd name="connsiteX1" fmla="*/ 22627 w 162327"/>
                <a:gd name="connsiteY1" fmla="*/ 793750 h 1038225"/>
                <a:gd name="connsiteX2" fmla="*/ 102002 w 162327"/>
                <a:gd name="connsiteY2" fmla="*/ 565150 h 1038225"/>
                <a:gd name="connsiteX3" fmla="*/ 402 w 162327"/>
                <a:gd name="connsiteY3" fmla="*/ 314325 h 1038225"/>
                <a:gd name="connsiteX4" fmla="*/ 70252 w 162327"/>
                <a:gd name="connsiteY4" fmla="*/ 98425 h 1038225"/>
                <a:gd name="connsiteX5" fmla="*/ 162327 w 162327"/>
                <a:gd name="connsiteY5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27" h="1038225">
                  <a:moveTo>
                    <a:pt x="44852" y="1038225"/>
                  </a:moveTo>
                  <a:cubicBezTo>
                    <a:pt x="28977" y="955410"/>
                    <a:pt x="13102" y="872596"/>
                    <a:pt x="22627" y="793750"/>
                  </a:cubicBezTo>
                  <a:cubicBezTo>
                    <a:pt x="32152" y="714904"/>
                    <a:pt x="105706" y="645054"/>
                    <a:pt x="102002" y="565150"/>
                  </a:cubicBezTo>
                  <a:cubicBezTo>
                    <a:pt x="98298" y="485246"/>
                    <a:pt x="5694" y="392112"/>
                    <a:pt x="402" y="314325"/>
                  </a:cubicBezTo>
                  <a:cubicBezTo>
                    <a:pt x="-4890" y="236538"/>
                    <a:pt x="43264" y="150812"/>
                    <a:pt x="70252" y="98425"/>
                  </a:cubicBezTo>
                  <a:cubicBezTo>
                    <a:pt x="97240" y="46037"/>
                    <a:pt x="129783" y="23018"/>
                    <a:pt x="162327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47C4D8F-2C7F-4E2B-B3CB-3032E2FC69DB}"/>
                </a:ext>
              </a:extLst>
            </p:cNvPr>
            <p:cNvGrpSpPr/>
            <p:nvPr/>
          </p:nvGrpSpPr>
          <p:grpSpPr>
            <a:xfrm>
              <a:off x="3629289" y="2846301"/>
              <a:ext cx="795556" cy="1289708"/>
              <a:chOff x="1240609" y="2652278"/>
              <a:chExt cx="795556" cy="1289708"/>
            </a:xfrm>
          </p:grpSpPr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E8B00D53-C212-4BE7-9E72-5D986151664A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6214300C-9705-4B09-887D-63A05EC072F2}"/>
                  </a:ext>
                </a:extLst>
              </p:cNvPr>
              <p:cNvSpPr/>
              <p:nvPr/>
            </p:nvSpPr>
            <p:spPr>
              <a:xfrm>
                <a:off x="1540284" y="3436474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03BBB40-4609-4091-B247-6157DD6FE1A1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E7DC51C-AD4F-47F5-AE7F-6F66C56797C2}"/>
                  </a:ext>
                </a:extLst>
              </p:cNvPr>
              <p:cNvSpPr txBox="1"/>
              <p:nvPr/>
            </p:nvSpPr>
            <p:spPr>
              <a:xfrm>
                <a:off x="1657278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7032008-23D9-480B-8CD5-4F9962309017}"/>
                  </a:ext>
                </a:extLst>
              </p:cNvPr>
              <p:cNvSpPr txBox="1"/>
              <p:nvPr/>
            </p:nvSpPr>
            <p:spPr>
              <a:xfrm>
                <a:off x="1609960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22768BA-814D-47EA-94B4-ABC04D1ED074}"/>
                  </a:ext>
                </a:extLst>
              </p:cNvPr>
              <p:cNvSpPr txBox="1"/>
              <p:nvPr/>
            </p:nvSpPr>
            <p:spPr>
              <a:xfrm>
                <a:off x="1685666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AEE029-B6C2-457A-9DED-9FB63A9D629B}"/>
                  </a:ext>
                </a:extLst>
              </p:cNvPr>
              <p:cNvSpPr txBox="1"/>
              <p:nvPr/>
            </p:nvSpPr>
            <p:spPr>
              <a:xfrm>
                <a:off x="1609960" y="3375223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A0AB42C-D7D4-4B6E-88A3-D0EBA134B194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DAE517C-4E12-4D80-9A44-AAD2E27C95EF}"/>
                  </a:ext>
                </a:extLst>
              </p:cNvPr>
              <p:cNvSpPr/>
              <p:nvPr/>
            </p:nvSpPr>
            <p:spPr>
              <a:xfrm>
                <a:off x="1622538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D940A1EB-013A-4AF6-A325-E7D064A675E7}"/>
                  </a:ext>
                </a:extLst>
              </p:cNvPr>
              <p:cNvSpPr/>
              <p:nvPr/>
            </p:nvSpPr>
            <p:spPr>
              <a:xfrm>
                <a:off x="1528091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0211C85B-35FC-46A2-86F2-51B782711101}"/>
                  </a:ext>
                </a:extLst>
              </p:cNvPr>
              <p:cNvSpPr/>
              <p:nvPr/>
            </p:nvSpPr>
            <p:spPr>
              <a:xfrm>
                <a:off x="1591292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BFEAB4F-36F3-431F-BA30-90DE57A56E0C}"/>
                </a:ext>
              </a:extLst>
            </p:cNvPr>
            <p:cNvSpPr/>
            <p:nvPr/>
          </p:nvSpPr>
          <p:spPr>
            <a:xfrm>
              <a:off x="2937784" y="2903263"/>
              <a:ext cx="200469" cy="1033509"/>
            </a:xfrm>
            <a:custGeom>
              <a:avLst/>
              <a:gdLst>
                <a:gd name="connsiteX0" fmla="*/ 73172 w 200469"/>
                <a:gd name="connsiteY0" fmla="*/ 1033509 h 1033509"/>
                <a:gd name="connsiteX1" fmla="*/ 200172 w 200469"/>
                <a:gd name="connsiteY1" fmla="*/ 779509 h 1033509"/>
                <a:gd name="connsiteX2" fmla="*/ 41422 w 200469"/>
                <a:gd name="connsiteY2" fmla="*/ 550909 h 1033509"/>
                <a:gd name="connsiteX3" fmla="*/ 149372 w 200469"/>
                <a:gd name="connsiteY3" fmla="*/ 306434 h 1033509"/>
                <a:gd name="connsiteX4" fmla="*/ 147 w 200469"/>
                <a:gd name="connsiteY4" fmla="*/ 84184 h 1033509"/>
                <a:gd name="connsiteX5" fmla="*/ 120797 w 200469"/>
                <a:gd name="connsiteY5" fmla="*/ 1634 h 10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69" h="1033509">
                  <a:moveTo>
                    <a:pt x="73172" y="1033509"/>
                  </a:moveTo>
                  <a:cubicBezTo>
                    <a:pt x="139318" y="946725"/>
                    <a:pt x="205464" y="859942"/>
                    <a:pt x="200172" y="779509"/>
                  </a:cubicBezTo>
                  <a:cubicBezTo>
                    <a:pt x="194880" y="699076"/>
                    <a:pt x="49889" y="629755"/>
                    <a:pt x="41422" y="550909"/>
                  </a:cubicBezTo>
                  <a:cubicBezTo>
                    <a:pt x="32955" y="472063"/>
                    <a:pt x="156251" y="384221"/>
                    <a:pt x="149372" y="306434"/>
                  </a:cubicBezTo>
                  <a:cubicBezTo>
                    <a:pt x="142493" y="228647"/>
                    <a:pt x="4909" y="134984"/>
                    <a:pt x="147" y="84184"/>
                  </a:cubicBezTo>
                  <a:cubicBezTo>
                    <a:pt x="-4615" y="33384"/>
                    <a:pt x="107039" y="-8949"/>
                    <a:pt x="120797" y="1634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8AA1FBF-7FDF-439A-AD1A-2653F3C3DEEB}"/>
                </a:ext>
              </a:extLst>
            </p:cNvPr>
            <p:cNvGrpSpPr/>
            <p:nvPr/>
          </p:nvGrpSpPr>
          <p:grpSpPr>
            <a:xfrm>
              <a:off x="2629316" y="2847624"/>
              <a:ext cx="823551" cy="1289708"/>
              <a:chOff x="1240609" y="2652278"/>
              <a:chExt cx="823551" cy="1289708"/>
            </a:xfrm>
          </p:grpSpPr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B053EA6A-0AC5-4E93-9389-FDECB746CAE0}"/>
                  </a:ext>
                </a:extLst>
              </p:cNvPr>
              <p:cNvSpPr/>
              <p:nvPr/>
            </p:nvSpPr>
            <p:spPr>
              <a:xfrm>
                <a:off x="1566953" y="3674573"/>
                <a:ext cx="116994" cy="11699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4918AF18-6D2B-47DD-A39F-72A418D9ACF3}"/>
                  </a:ext>
                </a:extLst>
              </p:cNvPr>
              <p:cNvSpPr/>
              <p:nvPr/>
            </p:nvSpPr>
            <p:spPr>
              <a:xfrm>
                <a:off x="1687384" y="3440835"/>
                <a:ext cx="116994" cy="116994"/>
              </a:xfrm>
              <a:prstGeom prst="flowChartConnector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A91833F-DEF8-496F-8199-2BA65C73BE30}"/>
                  </a:ext>
                </a:extLst>
              </p:cNvPr>
              <p:cNvSpPr/>
              <p:nvPr/>
            </p:nvSpPr>
            <p:spPr>
              <a:xfrm>
                <a:off x="1240609" y="2652278"/>
                <a:ext cx="795556" cy="12897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C8BC6D1-26B6-4ACC-BE2E-899D402C49C0}"/>
                  </a:ext>
                </a:extLst>
              </p:cNvPr>
              <p:cNvSpPr txBox="1"/>
              <p:nvPr/>
            </p:nvSpPr>
            <p:spPr>
              <a:xfrm>
                <a:off x="1561513" y="2661823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DBD05A-E67F-4D4D-8512-2B18F33F7B8C}"/>
                  </a:ext>
                </a:extLst>
              </p:cNvPr>
              <p:cNvSpPr txBox="1"/>
              <p:nvPr/>
            </p:nvSpPr>
            <p:spPr>
              <a:xfrm>
                <a:off x="1723726" y="290805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FC6751D-A78D-452D-B7C1-21381FE49D88}"/>
                  </a:ext>
                </a:extLst>
              </p:cNvPr>
              <p:cNvSpPr txBox="1"/>
              <p:nvPr/>
            </p:nvSpPr>
            <p:spPr>
              <a:xfrm>
                <a:off x="1597625" y="312871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7B6A917-4C50-4546-9062-FAC67ED57115}"/>
                  </a:ext>
                </a:extLst>
              </p:cNvPr>
              <p:cNvSpPr txBox="1"/>
              <p:nvPr/>
            </p:nvSpPr>
            <p:spPr>
              <a:xfrm>
                <a:off x="1754460" y="3378609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33CDD9D-26D3-489A-8BD6-199D3021AF33}"/>
                  </a:ext>
                </a:extLst>
              </p:cNvPr>
              <p:cNvSpPr txBox="1"/>
              <p:nvPr/>
            </p:nvSpPr>
            <p:spPr>
              <a:xfrm>
                <a:off x="1622538" y="3633964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T</a:t>
                </a:r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4D4C9D5-1F48-4CE7-B896-66CB64E911B7}"/>
                  </a:ext>
                </a:extLst>
              </p:cNvPr>
              <p:cNvSpPr/>
              <p:nvPr/>
            </p:nvSpPr>
            <p:spPr>
              <a:xfrm>
                <a:off x="1534497" y="3203159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0A95090B-F457-460C-884B-F84E6D011C79}"/>
                  </a:ext>
                </a:extLst>
              </p:cNvPr>
              <p:cNvSpPr/>
              <p:nvPr/>
            </p:nvSpPr>
            <p:spPr>
              <a:xfrm>
                <a:off x="1641857" y="2959873"/>
                <a:ext cx="116994" cy="116994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AE404BB-3BE0-4E6A-B227-A1CF6219A89E}"/>
                  </a:ext>
                </a:extLst>
              </p:cNvPr>
              <p:cNvSpPr/>
              <p:nvPr/>
            </p:nvSpPr>
            <p:spPr>
              <a:xfrm>
                <a:off x="1495527" y="2733398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4971519" y="1457097"/>
              <a:ext cx="165349" cy="581025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073569" y="1754623"/>
              <a:ext cx="116994" cy="11699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753D9669-FF93-4287-B001-6A47EC6C46ED}"/>
                </a:ext>
              </a:extLst>
            </p:cNvPr>
            <p:cNvSpPr/>
            <p:nvPr/>
          </p:nvSpPr>
          <p:spPr>
            <a:xfrm>
              <a:off x="5028820" y="1528147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088" y="2185209"/>
              <a:ext cx="647191" cy="10688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4644" y="1404619"/>
              <a:ext cx="1397480" cy="980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4643" y="2185209"/>
              <a:ext cx="1089728" cy="10688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4908337" y="203812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E4E04FCE-9E99-41D9-AE17-DAC5B63D951F}"/>
                </a:ext>
              </a:extLst>
            </p:cNvPr>
            <p:cNvSpPr/>
            <p:nvPr/>
          </p:nvSpPr>
          <p:spPr>
            <a:xfrm>
              <a:off x="4901316" y="1969332"/>
              <a:ext cx="116994" cy="11699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4680673" y="1183043"/>
              <a:ext cx="7857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Prediction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048725-94E4-4141-8E72-F850685A440C}"/>
                </a:ext>
              </a:extLst>
            </p:cNvPr>
            <p:cNvSpPr txBox="1"/>
            <p:nvPr/>
          </p:nvSpPr>
          <p:spPr>
            <a:xfrm>
              <a:off x="1144355" y="2529239"/>
              <a:ext cx="1324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Historical sequence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AFCA86F-1E0B-4F49-AD4B-9FE51FFE5479}"/>
                </a:ext>
              </a:extLst>
            </p:cNvPr>
            <p:cNvSpPr txBox="1"/>
            <p:nvPr/>
          </p:nvSpPr>
          <p:spPr>
            <a:xfrm>
              <a:off x="1287140" y="119596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Observation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857FF0-69FC-4B1C-A7E4-B78F68507C39}"/>
                </a:ext>
              </a:extLst>
            </p:cNvPr>
            <p:cNvSpPr txBox="1"/>
            <p:nvPr/>
          </p:nvSpPr>
          <p:spPr>
            <a:xfrm>
              <a:off x="1842737" y="1509415"/>
              <a:ext cx="3401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F3’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1A9B252-3009-432E-B2D6-DBF60BA79D83}"/>
                </a:ext>
              </a:extLst>
            </p:cNvPr>
            <p:cNvSpPr txBox="1"/>
            <p:nvPr/>
          </p:nvSpPr>
          <p:spPr>
            <a:xfrm>
              <a:off x="1259606" y="1645756"/>
              <a:ext cx="309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F3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DA33FB1-E06B-4946-BCEE-5A6B5197D6B2}"/>
                </a:ext>
              </a:extLst>
            </p:cNvPr>
            <p:cNvSpPr txBox="1"/>
            <p:nvPr/>
          </p:nvSpPr>
          <p:spPr>
            <a:xfrm>
              <a:off x="1718619" y="186023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3B55C8-BA27-431E-A558-227D1A66B145}"/>
              </a:ext>
            </a:extLst>
          </p:cNvPr>
          <p:cNvGrpSpPr/>
          <p:nvPr/>
        </p:nvGrpSpPr>
        <p:grpSpPr>
          <a:xfrm>
            <a:off x="4703919" y="5298575"/>
            <a:ext cx="3417731" cy="817918"/>
            <a:chOff x="1338949" y="5132434"/>
            <a:chExt cx="3448946" cy="817918"/>
          </a:xfrm>
        </p:grpSpPr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09B08902-66FD-4517-A2EC-429F47B3C701}"/>
                </a:ext>
              </a:extLst>
            </p:cNvPr>
            <p:cNvSpPr/>
            <p:nvPr/>
          </p:nvSpPr>
          <p:spPr>
            <a:xfrm rot="10800000">
              <a:off x="1338949" y="5132434"/>
              <a:ext cx="3448946" cy="817918"/>
            </a:xfrm>
            <a:prstGeom prst="wedgeRectCallout">
              <a:avLst>
                <a:gd name="adj1" fmla="val 34494"/>
                <a:gd name="adj2" fmla="val 11049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796889-44E0-4780-A5DF-CB22083C0CC3}"/>
                </a:ext>
              </a:extLst>
            </p:cNvPr>
            <p:cNvSpPr txBox="1"/>
            <p:nvPr/>
          </p:nvSpPr>
          <p:spPr>
            <a:xfrm>
              <a:off x="1381864" y="5222206"/>
              <a:ext cx="3406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Let me use the prior knowledge and </a:t>
              </a:r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current observations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785 0.05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3557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950945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3060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3349572" y="341051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experiments, we use a commercially available, two 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877590" y="5392507"/>
            <a:ext cx="756167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a team of robots are driven by the </a:t>
            </a:r>
            <a:r>
              <a:rPr lang="en-US" sz="24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central computer with an overhead camera simulates better proximity sensors and a virtual GPS system.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685556" y="1785648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3084154"/>
                  <a:ext cx="955838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3084154"/>
                  <a:ext cx="955838" cy="7386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07C8-26B7-4E89-B593-5C47F89F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2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132" y="0"/>
            <a:ext cx="8715735" cy="6858000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6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132" y="0"/>
            <a:ext cx="8715735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B601BD-F5CC-40DD-BC3F-B599CE69E386}"/>
              </a:ext>
            </a:extLst>
          </p:cNvPr>
          <p:cNvGrpSpPr/>
          <p:nvPr/>
        </p:nvGrpSpPr>
        <p:grpSpPr>
          <a:xfrm>
            <a:off x="1073425" y="462241"/>
            <a:ext cx="7109792" cy="1238387"/>
            <a:chOff x="1066799" y="2190613"/>
            <a:chExt cx="7109792" cy="12383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813EF8-E7E8-4ABC-825A-D119A28A4E2E}"/>
                </a:ext>
              </a:extLst>
            </p:cNvPr>
            <p:cNvSpPr/>
            <p:nvPr/>
          </p:nvSpPr>
          <p:spPr>
            <a:xfrm>
              <a:off x="1066799" y="2190613"/>
              <a:ext cx="7109792" cy="12383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10947-688E-4C69-9697-51D888F698B5}"/>
                </a:ext>
              </a:extLst>
            </p:cNvPr>
            <p:cNvSpPr txBox="1"/>
            <p:nvPr/>
          </p:nvSpPr>
          <p:spPr>
            <a:xfrm>
              <a:off x="1106557" y="2209641"/>
              <a:ext cx="6970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 off-the-shelf detection algorithm is used to collect </a:t>
              </a:r>
              <a:r>
                <a:rPr lang="en-US" sz="2400" b="1" i="1" dirty="0" err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400" b="1" i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400" i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in a 3-robot team as the </a:t>
              </a:r>
              <a:r>
                <a:rPr lang="en-US" sz="24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is moving toward random destinations</a:t>
              </a:r>
            </a:p>
          </p:txBody>
        </p:sp>
      </p:grpSp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10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132" y="-981"/>
            <a:ext cx="8715735" cy="6858981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1073425" y="408713"/>
            <a:ext cx="7153085" cy="1238387"/>
            <a:chOff x="1066799" y="2190612"/>
            <a:chExt cx="7109792" cy="17415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2190612"/>
              <a:ext cx="7109792" cy="17415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F1A90-2A7C-4A24-B259-D54047B530E8}"/>
                </a:ext>
              </a:extLst>
            </p:cNvPr>
            <p:cNvSpPr txBox="1"/>
            <p:nvPr/>
          </p:nvSpPr>
          <p:spPr>
            <a:xfrm>
              <a:off x="1106557" y="2209640"/>
              <a:ext cx="6970644" cy="1688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With the collected </a:t>
              </a:r>
              <a:r>
                <a:rPr lang="en-US" sz="2400" b="1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12K data samples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our model on </a:t>
              </a:r>
              <a:r>
                <a:rPr lang="en-US" sz="2400" b="1" i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Tail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learns to predict the pose of </a:t>
              </a:r>
              <a:r>
                <a:rPr lang="en-US" sz="24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by using historical team formations and recent observations of </a:t>
              </a:r>
              <a:r>
                <a:rPr lang="en-US" sz="2400" b="1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Follower</a:t>
              </a:r>
              <a:r>
                <a:rPr lang="en-US" sz="24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62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57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57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E060F5-196C-4FAD-A7CD-7812069BA403}"/>
              </a:ext>
            </a:extLst>
          </p:cNvPr>
          <p:cNvSpPr txBox="1"/>
          <p:nvPr/>
        </p:nvSpPr>
        <p:spPr>
          <a:xfrm>
            <a:off x="372215" y="246133"/>
            <a:ext cx="6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on a larger team </a:t>
            </a:r>
          </a:p>
        </p:txBody>
      </p:sp>
      <p:pic>
        <p:nvPicPr>
          <p:cNvPr id="13" name="3-11-raw">
            <a:hlinkClick r:id="" action="ppaction://media"/>
            <a:extLst>
              <a:ext uri="{FF2B5EF4-FFF2-40B4-BE49-F238E27FC236}">
                <a16:creationId xmlns:a16="http://schemas.microsoft.com/office/drawing/2014/main" id="{6BBB40B4-A694-4645-8DD3-BF3917528A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947.9999"/>
                </p14:media>
              </p:ext>
            </p:extLst>
          </p:nvPr>
        </p:nvPicPr>
        <p:blipFill rotWithShape="1">
          <a:blip r:embed="rId5"/>
          <a:srcRect t="3830" r="51061" b="21706"/>
          <a:stretch>
            <a:fillRect/>
          </a:stretch>
        </p:blipFill>
        <p:spPr>
          <a:xfrm>
            <a:off x="131762" y="1313885"/>
            <a:ext cx="4296305" cy="4902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526316-05D0-413D-9F22-C9965C8F81D9}"/>
              </a:ext>
            </a:extLst>
          </p:cNvPr>
          <p:cNvSpPr/>
          <p:nvPr/>
        </p:nvSpPr>
        <p:spPr>
          <a:xfrm>
            <a:off x="275699" y="6216085"/>
            <a:ext cx="41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Recorded at 2FPS and displayed 2x slower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B6818-FE9E-484E-AC49-3EC5E6A4D982}"/>
              </a:ext>
            </a:extLst>
          </p:cNvPr>
          <p:cNvGrpSpPr/>
          <p:nvPr/>
        </p:nvGrpSpPr>
        <p:grpSpPr>
          <a:xfrm>
            <a:off x="4572000" y="1439334"/>
            <a:ext cx="4296305" cy="2404534"/>
            <a:chOff x="4572000" y="1439334"/>
            <a:chExt cx="4296305" cy="24045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4AB15C-FA2F-40EB-8900-4E90A89CDA7F}"/>
                </a:ext>
              </a:extLst>
            </p:cNvPr>
            <p:cNvSpPr/>
            <p:nvPr/>
          </p:nvSpPr>
          <p:spPr>
            <a:xfrm>
              <a:off x="4572000" y="1439334"/>
              <a:ext cx="4296305" cy="24045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336386-8B58-40F8-988B-0C87EEC57FDD}"/>
                </a:ext>
              </a:extLst>
            </p:cNvPr>
            <p:cNvSpPr txBox="1"/>
            <p:nvPr/>
          </p:nvSpPr>
          <p:spPr>
            <a:xfrm>
              <a:off x="4572000" y="1518216"/>
              <a:ext cx="41656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For first </a:t>
              </a:r>
              <a:r>
                <a:rPr lang="en-US" sz="2800" b="1" dirty="0"/>
                <a:t>5 seconds</a:t>
              </a:r>
              <a:r>
                <a:rPr lang="en-US" sz="2800" dirty="0"/>
                <a:t>, </a:t>
              </a:r>
            </a:p>
            <a:p>
              <a:pPr algn="ctr"/>
              <a:r>
                <a:rPr lang="en-US" sz="2800" dirty="0"/>
                <a:t>the poses of all robots are assumed to be known, which is used as the first </a:t>
              </a:r>
              <a:r>
                <a:rPr lang="en-US" sz="2800" b="1" dirty="0"/>
                <a:t>history input</a:t>
              </a:r>
            </a:p>
          </p:txBody>
        </p:sp>
      </p:grpSp>
      <p:pic>
        <p:nvPicPr>
          <p:cNvPr id="22" name="time_counter">
            <a:hlinkClick r:id="" action="ppaction://media"/>
            <a:extLst>
              <a:ext uri="{FF2B5EF4-FFF2-40B4-BE49-F238E27FC236}">
                <a16:creationId xmlns:a16="http://schemas.microsoft.com/office/drawing/2014/main" id="{EA866C8F-1839-4A34-A04B-2887492B10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0449.3125"/>
                </p14:media>
              </p:ext>
            </p:extLst>
          </p:nvPr>
        </p:nvPicPr>
        <p:blipFill rotWithShape="1">
          <a:blip r:embed="rId6"/>
          <a:srcRect l="44868" t="32263" r="21279" b="34259"/>
          <a:stretch>
            <a:fillRect/>
          </a:stretch>
        </p:blipFill>
        <p:spPr>
          <a:xfrm>
            <a:off x="3788305" y="1313885"/>
            <a:ext cx="639762" cy="474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02766C-3002-4C88-8713-0DBD11265F47}"/>
              </a:ext>
            </a:extLst>
          </p:cNvPr>
          <p:cNvSpPr txBox="1"/>
          <p:nvPr/>
        </p:nvSpPr>
        <p:spPr>
          <a:xfrm>
            <a:off x="3300835" y="1295934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T=</a:t>
            </a:r>
          </a:p>
        </p:txBody>
      </p:sp>
    </p:spTree>
    <p:extLst>
      <p:ext uri="{BB962C8B-B14F-4D97-AF65-F5344CB8AC3E}">
        <p14:creationId xmlns:p14="http://schemas.microsoft.com/office/powerpoint/2010/main" val="353300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E060F5-196C-4FAD-A7CD-7812069BA403}"/>
              </a:ext>
            </a:extLst>
          </p:cNvPr>
          <p:cNvSpPr txBox="1"/>
          <p:nvPr/>
        </p:nvSpPr>
        <p:spPr>
          <a:xfrm>
            <a:off x="372215" y="246133"/>
            <a:ext cx="691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Prediction on a larger team </a:t>
            </a:r>
          </a:p>
        </p:txBody>
      </p:sp>
      <p:pic>
        <p:nvPicPr>
          <p:cNvPr id="13" name="3-11-raw">
            <a:hlinkClick r:id="" action="ppaction://media"/>
            <a:extLst>
              <a:ext uri="{FF2B5EF4-FFF2-40B4-BE49-F238E27FC236}">
                <a16:creationId xmlns:a16="http://schemas.microsoft.com/office/drawing/2014/main" id="{6BBB40B4-A694-4645-8DD3-BF3917528A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00" end="0.9999"/>
                </p14:media>
              </p:ext>
            </p:extLst>
          </p:nvPr>
        </p:nvPicPr>
        <p:blipFill rotWithShape="1">
          <a:blip r:embed="rId5"/>
          <a:srcRect t="3830" r="51061" b="21706"/>
          <a:stretch>
            <a:fillRect/>
          </a:stretch>
        </p:blipFill>
        <p:spPr>
          <a:xfrm>
            <a:off x="131762" y="1313885"/>
            <a:ext cx="4296305" cy="4902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526316-05D0-413D-9F22-C9965C8F81D9}"/>
              </a:ext>
            </a:extLst>
          </p:cNvPr>
          <p:cNvSpPr/>
          <p:nvPr/>
        </p:nvSpPr>
        <p:spPr>
          <a:xfrm>
            <a:off x="275699" y="6216085"/>
            <a:ext cx="41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Recorded at 2FPS and displayed 2x slower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0B6818-FE9E-484E-AC49-3EC5E6A4D982}"/>
              </a:ext>
            </a:extLst>
          </p:cNvPr>
          <p:cNvGrpSpPr/>
          <p:nvPr/>
        </p:nvGrpSpPr>
        <p:grpSpPr>
          <a:xfrm>
            <a:off x="4572000" y="1439334"/>
            <a:ext cx="4296305" cy="2404534"/>
            <a:chOff x="4572000" y="1439334"/>
            <a:chExt cx="4296305" cy="24045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4AB15C-FA2F-40EB-8900-4E90A89CDA7F}"/>
                </a:ext>
              </a:extLst>
            </p:cNvPr>
            <p:cNvSpPr/>
            <p:nvPr/>
          </p:nvSpPr>
          <p:spPr>
            <a:xfrm>
              <a:off x="4572000" y="1439334"/>
              <a:ext cx="4296305" cy="24045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336386-8B58-40F8-988B-0C87EEC57FDD}"/>
                </a:ext>
              </a:extLst>
            </p:cNvPr>
            <p:cNvSpPr txBox="1"/>
            <p:nvPr/>
          </p:nvSpPr>
          <p:spPr>
            <a:xfrm>
              <a:off x="4572000" y="1518216"/>
              <a:ext cx="41656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 first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 seconds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poses of all robots are assumed to be known, which is used as the first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history input</a:t>
              </a:r>
            </a:p>
          </p:txBody>
        </p:sp>
      </p:grpSp>
      <p:pic>
        <p:nvPicPr>
          <p:cNvPr id="22" name="time_counter">
            <a:hlinkClick r:id="" action="ppaction://media"/>
            <a:extLst>
              <a:ext uri="{FF2B5EF4-FFF2-40B4-BE49-F238E27FC236}">
                <a16:creationId xmlns:a16="http://schemas.microsoft.com/office/drawing/2014/main" id="{EA866C8F-1839-4A34-A04B-2887492B10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0" end="4332.3125"/>
                </p14:media>
              </p:ext>
            </p:extLst>
          </p:nvPr>
        </p:nvPicPr>
        <p:blipFill rotWithShape="1">
          <a:blip r:embed="rId6"/>
          <a:srcRect l="44868" t="32263" r="21279" b="34259"/>
          <a:stretch>
            <a:fillRect/>
          </a:stretch>
        </p:blipFill>
        <p:spPr>
          <a:xfrm>
            <a:off x="3788305" y="1313885"/>
            <a:ext cx="639762" cy="474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02766C-3002-4C88-8713-0DBD11265F47}"/>
              </a:ext>
            </a:extLst>
          </p:cNvPr>
          <p:cNvSpPr txBox="1"/>
          <p:nvPr/>
        </p:nvSpPr>
        <p:spPr>
          <a:xfrm>
            <a:off x="3300835" y="1295934"/>
            <a:ext cx="492869" cy="49244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</a:t>
            </a:r>
          </a:p>
        </p:txBody>
      </p:sp>
    </p:spTree>
    <p:extLst>
      <p:ext uri="{BB962C8B-B14F-4D97-AF65-F5344CB8AC3E}">
        <p14:creationId xmlns:p14="http://schemas.microsoft.com/office/powerpoint/2010/main" val="280434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2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36">
            <a:hlinkClick r:id="" action="ppaction://media"/>
            <a:extLst>
              <a:ext uri="{FF2B5EF4-FFF2-40B4-BE49-F238E27FC236}">
                <a16:creationId xmlns:a16="http://schemas.microsoft.com/office/drawing/2014/main" id="{7AA42ADE-1905-4457-AA93-51A2659032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7.999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4331" y="3748085"/>
            <a:ext cx="5528738" cy="3109915"/>
          </a:xfrm>
          <a:prstGeom prst="rect">
            <a:avLst/>
          </a:prstGeom>
        </p:spPr>
      </p:pic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47.999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8655" y="642107"/>
            <a:ext cx="5528738" cy="3109915"/>
          </a:xfrm>
          <a:prstGeom prst="rect">
            <a:avLst/>
          </a:prstGeom>
        </p:spPr>
      </p:pic>
      <p:pic>
        <p:nvPicPr>
          <p:cNvPr id="4" name="3-6">
            <a:hlinkClick r:id="" action="ppaction://media"/>
            <a:extLst>
              <a:ext uri="{FF2B5EF4-FFF2-40B4-BE49-F238E27FC236}">
                <a16:creationId xmlns:a16="http://schemas.microsoft.com/office/drawing/2014/main" id="{1B275607-0C27-422F-A82C-6A067E2CDA8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17280" y="640138"/>
            <a:ext cx="5528738" cy="3109915"/>
          </a:xfrm>
          <a:prstGeom prst="rect">
            <a:avLst/>
          </a:prstGeom>
        </p:spPr>
      </p:pic>
      <p:pic>
        <p:nvPicPr>
          <p:cNvPr id="5" name="3-25">
            <a:hlinkClick r:id="" action="ppaction://media"/>
            <a:extLst>
              <a:ext uri="{FF2B5EF4-FFF2-40B4-BE49-F238E27FC236}">
                <a16:creationId xmlns:a16="http://schemas.microsoft.com/office/drawing/2014/main" id="{2A421192-9660-44B0-9D4C-332E5526E6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end="1000.999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617282" y="3748084"/>
            <a:ext cx="5528740" cy="31099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9C014F-4DF3-4F49-8DB2-1FE90304F7BA}"/>
              </a:ext>
            </a:extLst>
          </p:cNvPr>
          <p:cNvSpPr/>
          <p:nvPr/>
        </p:nvSpPr>
        <p:spPr>
          <a:xfrm>
            <a:off x="0" y="0"/>
            <a:ext cx="9144000" cy="642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More prediction examples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(2x slower speed)</a:t>
            </a:r>
          </a:p>
        </p:txBody>
      </p:sp>
    </p:spTree>
    <p:extLst>
      <p:ext uri="{BB962C8B-B14F-4D97-AF65-F5344CB8AC3E}">
        <p14:creationId xmlns:p14="http://schemas.microsoft.com/office/powerpoint/2010/main" val="287472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339</Words>
  <Application>Microsoft Office PowerPoint</Application>
  <PresentationFormat>On-screen Show (4:3)</PresentationFormat>
  <Paragraphs>70</Paragraphs>
  <Slides>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 Math</vt:lpstr>
      <vt:lpstr>Office Theme</vt:lpstr>
      <vt:lpstr>Learning local behavioral sequences  to better infer non-local properties  in real multi-robot systems</vt:lpstr>
      <vt:lpstr>Remote Teammate Localization (ReTLo)</vt:lpstr>
      <vt:lpstr>Remote Teammate Localization (ReTLo)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Choi Taeyeong</cp:lastModifiedBy>
  <cp:revision>93</cp:revision>
  <dcterms:created xsi:type="dcterms:W3CDTF">2019-09-20T22:30:51Z</dcterms:created>
  <dcterms:modified xsi:type="dcterms:W3CDTF">2019-09-21T07:33:17Z</dcterms:modified>
</cp:coreProperties>
</file>